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comments+xml" PartName="/ppt/comments/comment8.xml"/>
  <Override ContentType="application/vnd.openxmlformats-officedocument.presentationml.comments+xml" PartName="/ppt/comments/comment5.xml"/>
  <Override ContentType="application/vnd.openxmlformats-officedocument.presentationml.comments+xml" PartName="/ppt/comments/comment6.xml"/>
  <Override ContentType="application/vnd.openxmlformats-officedocument.presentationml.comments+xml" PartName="/ppt/comments/comment7.xml"/>
  <Override ContentType="application/vnd.openxmlformats-officedocument.presentationml.comments+xml" PartName="/ppt/comments/comment4.xml"/>
  <Override ContentType="application/vnd.openxmlformats-officedocument.presentationml.comments+xml" PartName="/ppt/comments/comment9.xml"/>
  <Override ContentType="application/vnd.openxmlformats-officedocument.presentationml.comments+xml" PartName="/ppt/comments/comment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y="5143500" cx="9144000"/>
  <p:notesSz cx="6858000" cy="9144000"/>
  <p:embeddedFontLst>
    <p:embeddedFont>
      <p:font typeface="Pacifico"/>
      <p:regular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9" name="Melanie Fuhrmann"/>
  <p:cmAuthor clrIdx="1" id="1" initials="" lastIdx="3" name="Nathaniel Paskach"/>
  <p:cmAuthor clrIdx="2" id="2" initials="" lastIdx="1" name="Jack Croghan"/>
  <p:cmAuthor clrIdx="3" id="3" initials="" lastIdx="1" name="Sarah Degen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2.xml"/><Relationship Id="rId25" Type="http://schemas.openxmlformats.org/officeDocument/2006/relationships/font" Target="fonts/Pacifico-regular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2-11-18T15:45:01.748">
    <p:pos x="0" y="-29"/>
    <p:text>Bring the fun!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2" dt="2022-12-02T15:30:26.499">
    <p:pos x="6000" y="0"/>
    <p:text>Maybe add a photo of the office/tanks instead of fish diagram</p:text>
  </p:cm>
  <p:cm authorId="1" idx="1" dt="2022-12-02T15:30:26.499">
    <p:pos x="6000" y="0"/>
    <p:text>Extra fun</p:tex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3" dt="2022-12-02T15:29:48.891">
    <p:pos x="6000" y="0"/>
    <p:text>Add database/server to diagram</p:text>
  </p:cm>
</p:cmLst>
</file>

<file path=ppt/comments/comment4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4" dt="2022-11-18T15:20:08.758">
    <p:pos x="6000" y="0"/>
    <p:text>More show less tell :)</p:text>
  </p:cm>
  <p:cm authorId="0" idx="5" dt="2022-11-18T15:18:17.713">
    <p:pos x="6000" y="100"/>
    <p:text>Maybe combine UI slides where we show the pages with the functionality they're trying to doing. Maybe also have a quick video running throught the app working if we have it in time.</p:text>
  </p:cm>
</p:cmLst>
</file>

<file path=ppt/comments/comment5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6" dt="2022-12-02T15:31:47.371">
    <p:pos x="6000" y="0"/>
    <p:text>bring a laser pointer or smth</p:text>
  </p:cm>
</p:cmLst>
</file>

<file path=ppt/comments/comment6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2" idx="1" dt="2022-12-02T15:36:23.988">
    <p:pos x="6000" y="0"/>
    <p:text>go more in depth</p:text>
  </p:cm>
</p:cmLst>
</file>

<file path=ppt/comments/comment7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1" idx="2" dt="2022-12-02T15:42:12.031">
    <p:pos x="480" y="641"/>
    <p:text>Remove work on presentation</p:text>
  </p:cm>
</p:cmLst>
</file>

<file path=ppt/comments/comment8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3" idx="1" dt="2022-12-02T15:43:58.089">
    <p:pos x="6000" y="0"/>
    <p:text>Possibly split up so have more space</p:text>
  </p:cm>
  <p:cm authorId="0" idx="7" dt="2022-12-02T15:43:19.923">
    <p:pos x="6000" y="100"/>
    <p:text>maybe add photo of our current circuit</p:text>
  </p:cm>
  <p:cm authorId="1" idx="3" dt="2022-12-02T15:43:19.923">
    <p:pos x="6000" y="100"/>
    <p:text>We could also add photos of sensor calibration which was pretty fun</p:text>
  </p:cm>
  <p:cm authorId="0" idx="8" dt="2022-12-02T15:44:37.585">
    <p:pos x="6000" y="200"/>
    <p:text>Don't accidentally skip app discussion</p:text>
  </p:cm>
</p:cmLst>
</file>

<file path=ppt/comments/comment9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9" dt="2022-12-02T15:50:40.136">
    <p:pos x="6000" y="0"/>
    <p:text>(User) Testing should probably extend the whole semester save the last week or two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9255b36654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9255b36654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Bella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9255b36654_5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19255b36654_5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Brandon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9255b36654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19255b36654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Nathan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9255b36654_5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19255b36654_5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Sarah and Melanie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9255b3665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19255b3665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Sarah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9c210b933f_1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19c210b933f_1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Sarah and Jack/Melanie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9255b36654_5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19255b36654_5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Nathan for mechanism and Melanie/Jack for software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9c210b933f_8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19c210b933f_8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Melanie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9255b36654_3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19255b36654_3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9214d88ea8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9214d88ea8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Bella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9255b36654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9255b36654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Adan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9214d88ea8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9214d88ea8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Adan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9255b36654_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9255b36654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Melanie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9255b36654_3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9255b36654_3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Melanie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a5883d40e8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a5883d40e8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Jack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a2b588c6d0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a2b588c6d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Jack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9214d88ea8_2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9214d88ea8_2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Brandon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dk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lt2"/>
                </a:solidFill>
              </a:defRPr>
            </a:lvl1pPr>
            <a:lvl2pPr lvl="1" rtl="0" algn="r">
              <a:buNone/>
              <a:defRPr sz="1000">
                <a:solidFill>
                  <a:schemeClr val="lt2"/>
                </a:solidFill>
              </a:defRPr>
            </a:lvl2pPr>
            <a:lvl3pPr lvl="2" rtl="0" algn="r">
              <a:buNone/>
              <a:defRPr sz="1000">
                <a:solidFill>
                  <a:schemeClr val="lt2"/>
                </a:solidFill>
              </a:defRPr>
            </a:lvl3pPr>
            <a:lvl4pPr lvl="3" rtl="0" algn="r">
              <a:buNone/>
              <a:defRPr sz="1000">
                <a:solidFill>
                  <a:schemeClr val="lt2"/>
                </a:solidFill>
              </a:defRPr>
            </a:lvl4pPr>
            <a:lvl5pPr lvl="4" rtl="0" algn="r">
              <a:buNone/>
              <a:defRPr sz="1000">
                <a:solidFill>
                  <a:schemeClr val="lt2"/>
                </a:solidFill>
              </a:defRPr>
            </a:lvl5pPr>
            <a:lvl6pPr lvl="5" rtl="0" algn="r">
              <a:buNone/>
              <a:defRPr sz="1000">
                <a:solidFill>
                  <a:schemeClr val="lt2"/>
                </a:solidFill>
              </a:defRPr>
            </a:lvl6pPr>
            <a:lvl7pPr lvl="6" rtl="0" algn="r">
              <a:buNone/>
              <a:defRPr sz="1000">
                <a:solidFill>
                  <a:schemeClr val="lt2"/>
                </a:solidFill>
              </a:defRPr>
            </a:lvl7pPr>
            <a:lvl8pPr lvl="7" rtl="0" algn="r">
              <a:buNone/>
              <a:defRPr sz="1000">
                <a:solidFill>
                  <a:schemeClr val="lt2"/>
                </a:solidFill>
              </a:defRPr>
            </a:lvl8pPr>
            <a:lvl9pPr lvl="8" rtl="0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Relationship Id="rId4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comments" Target="../comments/comment7.xml"/><Relationship Id="rId4" Type="http://schemas.openxmlformats.org/officeDocument/2006/relationships/image" Target="../media/image17.gif"/><Relationship Id="rId5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comments" Target="../comments/comment8.xml"/><Relationship Id="rId4" Type="http://schemas.openxmlformats.org/officeDocument/2006/relationships/image" Target="../media/image13.png"/><Relationship Id="rId5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comments" Target="../comments/comment9.xml"/><Relationship Id="rId4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comments" Target="../comments/comment2.xml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comments" Target="../comments/comment3.xml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comments" Target="../comments/comment4.xml"/><Relationship Id="rId4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comments" Target="../comments/comment5.xml"/><Relationship Id="rId4" Type="http://schemas.openxmlformats.org/officeDocument/2006/relationships/image" Target="../media/image4.png"/><Relationship Id="rId5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comments" Target="../comments/comment6.xml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1" name="Google Shape;10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4710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5"/>
          <p:cNvSpPr txBox="1"/>
          <p:nvPr/>
        </p:nvSpPr>
        <p:spPr>
          <a:xfrm>
            <a:off x="180200" y="179150"/>
            <a:ext cx="30087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Feederal</a:t>
            </a:r>
            <a:r>
              <a:rPr lang="en" sz="240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 Reserve</a:t>
            </a:r>
            <a:endParaRPr sz="2400">
              <a:solidFill>
                <a:srgbClr val="FFFFFF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Team 43</a:t>
            </a:r>
            <a:endParaRPr sz="2400">
              <a:solidFill>
                <a:srgbClr val="FFFFFF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FFFFFF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FFFF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03" name="Google Shape;103;p25"/>
          <p:cNvSpPr txBox="1"/>
          <p:nvPr/>
        </p:nvSpPr>
        <p:spPr>
          <a:xfrm>
            <a:off x="5748600" y="74425"/>
            <a:ext cx="35235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				</a:t>
            </a:r>
            <a:endParaRPr sz="1200">
              <a:solidFill>
                <a:schemeClr val="dk1"/>
              </a:solidFill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04" name="Google Shape;104;p25"/>
          <p:cNvSpPr txBox="1"/>
          <p:nvPr/>
        </p:nvSpPr>
        <p:spPr>
          <a:xfrm>
            <a:off x="6666900" y="0"/>
            <a:ext cx="26052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Computer Engineering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Melanie Fuhrmann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Nathan Paskach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Cyber Security Engineering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Isabella Leicht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Adan Maher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Electrical Engineering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Sarah Degen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Brandon Mauss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Software Engineering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Jack Croghan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1525" y="1343750"/>
            <a:ext cx="3259175" cy="379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4"/>
          <p:cNvPicPr preferRelativeResize="0"/>
          <p:nvPr/>
        </p:nvPicPr>
        <p:blipFill rotWithShape="1">
          <a:blip r:embed="rId4">
            <a:alphaModFix/>
          </a:blip>
          <a:srcRect b="9923" l="0" r="0" t="7445"/>
          <a:stretch/>
        </p:blipFill>
        <p:spPr>
          <a:xfrm>
            <a:off x="150460" y="1017725"/>
            <a:ext cx="4970839" cy="412577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4"/>
          <p:cNvSpPr txBox="1"/>
          <p:nvPr/>
        </p:nvSpPr>
        <p:spPr>
          <a:xfrm>
            <a:off x="801150" y="1257825"/>
            <a:ext cx="1015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Version 1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206" name="Google Shape;206;p34"/>
          <p:cNvSpPr txBox="1"/>
          <p:nvPr/>
        </p:nvSpPr>
        <p:spPr>
          <a:xfrm>
            <a:off x="6264349" y="789650"/>
            <a:ext cx="2397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V</a:t>
            </a:r>
            <a:r>
              <a:rPr lang="en" sz="1200">
                <a:solidFill>
                  <a:schemeClr val="lt1"/>
                </a:solidFill>
              </a:rPr>
              <a:t>ersion 2</a:t>
            </a:r>
            <a:endParaRPr sz="12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Only rotating section changed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207" name="Google Shape;207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Chosen Design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0250" y="916000"/>
            <a:ext cx="6183501" cy="4166624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Proposed Circuit Design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4750" y="2275400"/>
            <a:ext cx="2288450" cy="280667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Testing Plan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20" name="Google Shape;220;p36"/>
          <p:cNvSpPr txBox="1"/>
          <p:nvPr>
            <p:ph idx="1" type="body"/>
          </p:nvPr>
        </p:nvSpPr>
        <p:spPr>
          <a:xfrm>
            <a:off x="311700" y="11311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Mechanism</a:t>
            </a:r>
            <a:endParaRPr>
              <a:solidFill>
                <a:srgbClr val="B7B7B7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○"/>
            </a:pPr>
            <a:r>
              <a:rPr lang="en">
                <a:solidFill>
                  <a:srgbClr val="B7B7B7"/>
                </a:solidFill>
              </a:rPr>
              <a:t>Test and </a:t>
            </a:r>
            <a:r>
              <a:rPr lang="en">
                <a:solidFill>
                  <a:srgbClr val="B7B7B7"/>
                </a:solidFill>
              </a:rPr>
              <a:t>calibrate</a:t>
            </a:r>
            <a:r>
              <a:rPr lang="en">
                <a:solidFill>
                  <a:srgbClr val="B7B7B7"/>
                </a:solidFill>
              </a:rPr>
              <a:t> sensors</a:t>
            </a:r>
            <a:endParaRPr>
              <a:solidFill>
                <a:srgbClr val="B7B7B7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○"/>
            </a:pPr>
            <a:r>
              <a:rPr lang="en">
                <a:solidFill>
                  <a:srgbClr val="B7B7B7"/>
                </a:solidFill>
              </a:rPr>
              <a:t>Test feeder design to ensure drops one pellet at a time</a:t>
            </a:r>
            <a:endParaRPr>
              <a:solidFill>
                <a:srgbClr val="B7B7B7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○"/>
            </a:pPr>
            <a:r>
              <a:rPr lang="en">
                <a:solidFill>
                  <a:srgbClr val="B7B7B7"/>
                </a:solidFill>
              </a:rPr>
              <a:t>Test for light percussive security (hammer time)</a:t>
            </a:r>
            <a:endParaRPr>
              <a:solidFill>
                <a:srgbClr val="B7B7B7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Frontend</a:t>
            </a:r>
            <a:endParaRPr>
              <a:solidFill>
                <a:srgbClr val="B7B7B7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○"/>
            </a:pPr>
            <a:r>
              <a:rPr lang="en">
                <a:solidFill>
                  <a:srgbClr val="B7B7B7"/>
                </a:solidFill>
              </a:rPr>
              <a:t>Ensure navigation is correct and intuitive</a:t>
            </a:r>
            <a:endParaRPr>
              <a:solidFill>
                <a:srgbClr val="B7B7B7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○"/>
            </a:pPr>
            <a:r>
              <a:rPr lang="en">
                <a:solidFill>
                  <a:srgbClr val="B7B7B7"/>
                </a:solidFill>
              </a:rPr>
              <a:t>Test frontend sends and receives data from backend/server correctly</a:t>
            </a:r>
            <a:endParaRPr>
              <a:solidFill>
                <a:srgbClr val="B7B7B7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○"/>
            </a:pPr>
            <a:r>
              <a:rPr lang="en">
                <a:solidFill>
                  <a:srgbClr val="B7B7B7"/>
                </a:solidFill>
              </a:rPr>
              <a:t>Give preliminary design to clients for client feedback and input</a:t>
            </a:r>
            <a:endParaRPr>
              <a:solidFill>
                <a:srgbClr val="B7B7B7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○"/>
            </a:pPr>
            <a:r>
              <a:rPr lang="en">
                <a:solidFill>
                  <a:srgbClr val="B7B7B7"/>
                </a:solidFill>
              </a:rPr>
              <a:t>Test against injection attacks</a:t>
            </a:r>
            <a:endParaRPr>
              <a:solidFill>
                <a:srgbClr val="B7B7B7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Backend</a:t>
            </a:r>
            <a:endParaRPr>
              <a:solidFill>
                <a:srgbClr val="B7B7B7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○"/>
            </a:pPr>
            <a:r>
              <a:rPr lang="en">
                <a:solidFill>
                  <a:srgbClr val="B7B7B7"/>
                </a:solidFill>
              </a:rPr>
              <a:t>Ensure TLS cert implementation</a:t>
            </a:r>
            <a:endParaRPr>
              <a:solidFill>
                <a:srgbClr val="B7B7B7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37"/>
          <p:cNvPicPr preferRelativeResize="0"/>
          <p:nvPr/>
        </p:nvPicPr>
        <p:blipFill rotWithShape="1">
          <a:blip r:embed="rId4">
            <a:alphaModFix/>
          </a:blip>
          <a:srcRect b="11582" l="0" r="0" t="34944"/>
          <a:stretch/>
        </p:blipFill>
        <p:spPr>
          <a:xfrm>
            <a:off x="4960700" y="0"/>
            <a:ext cx="2409175" cy="21671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</p:pic>
      <p:pic>
        <p:nvPicPr>
          <p:cNvPr id="226" name="Google Shape;226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3513" y="1017725"/>
            <a:ext cx="7616951" cy="3822191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First Semester </a:t>
            </a:r>
            <a:r>
              <a:rPr lang="en">
                <a:solidFill>
                  <a:schemeClr val="lt1"/>
                </a:solidFill>
              </a:rPr>
              <a:t>Gantt Chart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56901" y="1759125"/>
            <a:ext cx="2601476" cy="195435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Current Implementation Status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34" name="Google Shape;234;p38"/>
          <p:cNvSpPr txBox="1"/>
          <p:nvPr>
            <p:ph idx="1" type="body"/>
          </p:nvPr>
        </p:nvSpPr>
        <p:spPr>
          <a:xfrm>
            <a:off x="311700" y="112502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B7B7B7"/>
                </a:solidFill>
              </a:rPr>
              <a:t>Mechanism</a:t>
            </a:r>
            <a:endParaRPr sz="1600">
              <a:solidFill>
                <a:srgbClr val="B7B7B7"/>
              </a:solidFill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rgbClr val="B7B7B7"/>
              </a:buClr>
              <a:buSzPts val="1400"/>
              <a:buChar char="●"/>
            </a:pPr>
            <a:r>
              <a:rPr lang="en">
                <a:solidFill>
                  <a:srgbClr val="B7B7B7"/>
                </a:solidFill>
              </a:rPr>
              <a:t>Prelim hardware created on protoboard</a:t>
            </a:r>
            <a:endParaRPr>
              <a:solidFill>
                <a:srgbClr val="B7B7B7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●"/>
            </a:pPr>
            <a:r>
              <a:rPr lang="en">
                <a:solidFill>
                  <a:srgbClr val="B7B7B7"/>
                </a:solidFill>
              </a:rPr>
              <a:t>Prototype firmware written</a:t>
            </a:r>
            <a:endParaRPr>
              <a:solidFill>
                <a:srgbClr val="B7B7B7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●"/>
            </a:pPr>
            <a:r>
              <a:rPr lang="en">
                <a:solidFill>
                  <a:srgbClr val="B7B7B7"/>
                </a:solidFill>
              </a:rPr>
              <a:t>Sensors have been calibrated</a:t>
            </a:r>
            <a:endParaRPr>
              <a:solidFill>
                <a:srgbClr val="B7B7B7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●"/>
            </a:pPr>
            <a:r>
              <a:rPr lang="en">
                <a:solidFill>
                  <a:srgbClr val="B7B7B7"/>
                </a:solidFill>
              </a:rPr>
              <a:t>Case parts being drawn up in CAD</a:t>
            </a:r>
            <a:endParaRPr>
              <a:solidFill>
                <a:srgbClr val="B7B7B7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235" name="Google Shape;235;p38"/>
          <p:cNvSpPr txBox="1"/>
          <p:nvPr>
            <p:ph idx="2" type="body"/>
          </p:nvPr>
        </p:nvSpPr>
        <p:spPr>
          <a:xfrm>
            <a:off x="4832400" y="112502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B7B7B7"/>
                </a:solidFill>
              </a:rPr>
              <a:t>Software</a:t>
            </a:r>
            <a:endParaRPr sz="1600">
              <a:solidFill>
                <a:srgbClr val="B7B7B7"/>
              </a:solidFill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rgbClr val="B7B7B7"/>
              </a:buClr>
              <a:buSzPts val="1400"/>
              <a:buChar char="●"/>
            </a:pPr>
            <a:r>
              <a:rPr lang="en">
                <a:solidFill>
                  <a:srgbClr val="B7B7B7"/>
                </a:solidFill>
              </a:rPr>
              <a:t>Server requested and acquired</a:t>
            </a:r>
            <a:endParaRPr>
              <a:solidFill>
                <a:srgbClr val="B7B7B7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●"/>
            </a:pPr>
            <a:r>
              <a:rPr lang="en">
                <a:solidFill>
                  <a:srgbClr val="B7B7B7"/>
                </a:solidFill>
              </a:rPr>
              <a:t>Backend API implemented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●"/>
            </a:pPr>
            <a:r>
              <a:rPr lang="en">
                <a:solidFill>
                  <a:srgbClr val="B7B7B7"/>
                </a:solidFill>
              </a:rPr>
              <a:t>Frontend dashboard/home page created</a:t>
            </a:r>
            <a:endParaRPr>
              <a:solidFill>
                <a:srgbClr val="B7B7B7"/>
              </a:solidFill>
            </a:endParaRPr>
          </a:p>
        </p:txBody>
      </p:sp>
      <p:pic>
        <p:nvPicPr>
          <p:cNvPr id="236" name="Google Shape;236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40349" y="2478175"/>
            <a:ext cx="3584000" cy="239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8824" y="3177075"/>
            <a:ext cx="2946374" cy="1966425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Goals for Next Semester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43" name="Google Shape;243;p3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B7B7B7"/>
                </a:solidFill>
              </a:rPr>
              <a:t>Mechanism</a:t>
            </a:r>
            <a:endParaRPr sz="1600">
              <a:solidFill>
                <a:srgbClr val="B7B7B7"/>
              </a:solidFill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rgbClr val="B7B7B7"/>
              </a:buClr>
              <a:buSzPts val="1400"/>
              <a:buChar char="●"/>
            </a:pPr>
            <a:r>
              <a:rPr lang="en">
                <a:solidFill>
                  <a:srgbClr val="B7B7B7"/>
                </a:solidFill>
              </a:rPr>
              <a:t>Final design and integration</a:t>
            </a:r>
            <a:endParaRPr>
              <a:solidFill>
                <a:srgbClr val="B7B7B7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●"/>
            </a:pPr>
            <a:r>
              <a:rPr lang="en">
                <a:solidFill>
                  <a:srgbClr val="B7B7B7"/>
                </a:solidFill>
              </a:rPr>
              <a:t>Build own pH sensor circuit</a:t>
            </a:r>
            <a:endParaRPr>
              <a:solidFill>
                <a:srgbClr val="B7B7B7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●"/>
            </a:pPr>
            <a:r>
              <a:rPr lang="en">
                <a:solidFill>
                  <a:srgbClr val="B7B7B7"/>
                </a:solidFill>
              </a:rPr>
              <a:t>Build case</a:t>
            </a:r>
            <a:endParaRPr>
              <a:solidFill>
                <a:srgbClr val="B7B7B7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●"/>
            </a:pPr>
            <a:r>
              <a:rPr lang="en">
                <a:solidFill>
                  <a:srgbClr val="B7B7B7"/>
                </a:solidFill>
              </a:rPr>
              <a:t>Implement physical security features</a:t>
            </a:r>
            <a:endParaRPr>
              <a:solidFill>
                <a:srgbClr val="B7B7B7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●"/>
            </a:pPr>
            <a:r>
              <a:rPr lang="en">
                <a:solidFill>
                  <a:srgbClr val="B7B7B7"/>
                </a:solidFill>
              </a:rPr>
              <a:t>Field and functionality testing</a:t>
            </a:r>
            <a:endParaRPr>
              <a:solidFill>
                <a:srgbClr val="B7B7B7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●"/>
            </a:pPr>
            <a:r>
              <a:rPr lang="en">
                <a:solidFill>
                  <a:srgbClr val="B7B7B7"/>
                </a:solidFill>
              </a:rPr>
              <a:t>Stretch goals</a:t>
            </a:r>
            <a:endParaRPr>
              <a:solidFill>
                <a:srgbClr val="B7B7B7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Char char="○"/>
            </a:pPr>
            <a:r>
              <a:rPr lang="en">
                <a:solidFill>
                  <a:srgbClr val="B7B7B7"/>
                </a:solidFill>
              </a:rPr>
              <a:t>Salinity sensor</a:t>
            </a:r>
            <a:endParaRPr>
              <a:solidFill>
                <a:srgbClr val="B7B7B7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Char char="○"/>
            </a:pPr>
            <a:r>
              <a:rPr lang="en">
                <a:solidFill>
                  <a:srgbClr val="B7B7B7"/>
                </a:solidFill>
              </a:rPr>
              <a:t>Hold up capacitor for power loss detection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244" name="Google Shape;244;p3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B7B7B7"/>
                </a:solidFill>
              </a:rPr>
              <a:t>Software</a:t>
            </a:r>
            <a:endParaRPr sz="1600">
              <a:solidFill>
                <a:srgbClr val="B7B7B7"/>
              </a:solidFill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rgbClr val="B7B7B7"/>
              </a:buClr>
              <a:buSzPts val="1400"/>
              <a:buChar char="●"/>
            </a:pPr>
            <a:r>
              <a:rPr lang="en">
                <a:solidFill>
                  <a:srgbClr val="B7B7B7"/>
                </a:solidFill>
              </a:rPr>
              <a:t>Final design and integration</a:t>
            </a:r>
            <a:endParaRPr>
              <a:solidFill>
                <a:srgbClr val="B7B7B7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●"/>
            </a:pPr>
            <a:r>
              <a:rPr lang="en">
                <a:solidFill>
                  <a:srgbClr val="B7B7B7"/>
                </a:solidFill>
              </a:rPr>
              <a:t>Implement software security features</a:t>
            </a:r>
            <a:endParaRPr>
              <a:solidFill>
                <a:srgbClr val="B7B7B7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●"/>
            </a:pPr>
            <a:r>
              <a:rPr lang="en">
                <a:solidFill>
                  <a:srgbClr val="B7B7B7"/>
                </a:solidFill>
              </a:rPr>
              <a:t>User and functionality testing</a:t>
            </a:r>
            <a:endParaRPr>
              <a:solidFill>
                <a:srgbClr val="B7B7B7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●"/>
            </a:pPr>
            <a:r>
              <a:rPr lang="en">
                <a:solidFill>
                  <a:srgbClr val="B7B7B7"/>
                </a:solidFill>
              </a:rPr>
              <a:t>Stretch goals</a:t>
            </a:r>
            <a:endParaRPr>
              <a:solidFill>
                <a:srgbClr val="B7B7B7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Char char="○"/>
            </a:pPr>
            <a:r>
              <a:rPr lang="en">
                <a:solidFill>
                  <a:srgbClr val="B7B7B7"/>
                </a:solidFill>
              </a:rPr>
              <a:t>Table/page for indicating tank cleaning schedule</a:t>
            </a:r>
            <a:endParaRPr>
              <a:solidFill>
                <a:srgbClr val="B7B7B7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Char char="○"/>
            </a:pPr>
            <a:r>
              <a:rPr lang="en">
                <a:solidFill>
                  <a:srgbClr val="B7B7B7"/>
                </a:solidFill>
              </a:rPr>
              <a:t>Store a history of data readings from the tank</a:t>
            </a:r>
            <a:endParaRPr>
              <a:solidFill>
                <a:srgbClr val="B7B7B7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Second</a:t>
            </a:r>
            <a:r>
              <a:rPr lang="en">
                <a:solidFill>
                  <a:schemeClr val="lt1"/>
                </a:solidFill>
              </a:rPr>
              <a:t> Semester Gantt Chart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50" name="Google Shape;250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4550" y="1017725"/>
            <a:ext cx="7614912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Fin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56" name="Google Shape;25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4075" y="-882875"/>
            <a:ext cx="8035157" cy="602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</a:t>
            </a:r>
            <a:endParaRPr/>
          </a:p>
        </p:txBody>
      </p:sp>
      <p:sp>
        <p:nvSpPr>
          <p:cNvPr id="110" name="Google Shape;110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Problem: Must feed the fish when caretakers are not present</a:t>
            </a:r>
            <a:endParaRPr>
              <a:solidFill>
                <a:srgbClr val="B7B7B7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○"/>
            </a:pPr>
            <a:r>
              <a:rPr lang="en">
                <a:solidFill>
                  <a:srgbClr val="B7B7B7"/>
                </a:solidFill>
              </a:rPr>
              <a:t>Current market feeders dispense too much food for one fish</a:t>
            </a:r>
            <a:endParaRPr>
              <a:solidFill>
                <a:srgbClr val="B7B7B7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○"/>
            </a:pPr>
            <a:r>
              <a:rPr lang="en">
                <a:solidFill>
                  <a:srgbClr val="B7B7B7"/>
                </a:solidFill>
              </a:rPr>
              <a:t>Alternative options (such as </a:t>
            </a:r>
            <a:r>
              <a:rPr lang="en">
                <a:solidFill>
                  <a:srgbClr val="B7B7B7"/>
                </a:solidFill>
              </a:rPr>
              <a:t>slow release tablets) can cause dangerous water conditions</a:t>
            </a:r>
            <a:br>
              <a:rPr lang="en">
                <a:solidFill>
                  <a:srgbClr val="B7B7B7"/>
                </a:solidFill>
              </a:rPr>
            </a:br>
            <a:endParaRPr>
              <a:solidFill>
                <a:srgbClr val="B7B7B7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Fix: A device with the following requirements</a:t>
            </a:r>
            <a:endParaRPr>
              <a:solidFill>
                <a:srgbClr val="B7B7B7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○"/>
            </a:pPr>
            <a:r>
              <a:rPr lang="en">
                <a:solidFill>
                  <a:srgbClr val="B7B7B7"/>
                </a:solidFill>
              </a:rPr>
              <a:t>Dispenses a specified volume of fish food (pellets)</a:t>
            </a:r>
            <a:endParaRPr>
              <a:solidFill>
                <a:srgbClr val="B7B7B7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○"/>
            </a:pPr>
            <a:r>
              <a:rPr lang="en">
                <a:solidFill>
                  <a:srgbClr val="B7B7B7"/>
                </a:solidFill>
              </a:rPr>
              <a:t>Uses an app to remotely control the device</a:t>
            </a:r>
            <a:endParaRPr>
              <a:solidFill>
                <a:srgbClr val="B7B7B7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○"/>
            </a:pPr>
            <a:r>
              <a:rPr lang="en">
                <a:solidFill>
                  <a:srgbClr val="B7B7B7"/>
                </a:solidFill>
              </a:rPr>
              <a:t>Monitors and displays water conditions</a:t>
            </a:r>
            <a:endParaRPr>
              <a:solidFill>
                <a:srgbClr val="B7B7B7"/>
              </a:solidFill>
            </a:endParaRPr>
          </a:p>
        </p:txBody>
      </p:sp>
      <p:pic>
        <p:nvPicPr>
          <p:cNvPr id="111" name="Google Shape;11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2603500"/>
            <a:ext cx="4571999" cy="25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Requirements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7" name="Google Shape;117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Dispensing</a:t>
            </a:r>
            <a:r>
              <a:rPr lang="en">
                <a:solidFill>
                  <a:srgbClr val="B7B7B7"/>
                </a:solidFill>
              </a:rPr>
              <a:t> Device</a:t>
            </a:r>
            <a:endParaRPr>
              <a:solidFill>
                <a:srgbClr val="B7B7B7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○"/>
            </a:pPr>
            <a:r>
              <a:rPr lang="en">
                <a:solidFill>
                  <a:srgbClr val="B7B7B7"/>
                </a:solidFill>
              </a:rPr>
              <a:t>Dispense</a:t>
            </a:r>
            <a:r>
              <a:rPr lang="en">
                <a:solidFill>
                  <a:srgbClr val="B7B7B7"/>
                </a:solidFill>
              </a:rPr>
              <a:t> 3 pellets at a time</a:t>
            </a:r>
            <a:endParaRPr>
              <a:solidFill>
                <a:srgbClr val="B7B7B7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○"/>
            </a:pPr>
            <a:r>
              <a:rPr lang="en">
                <a:solidFill>
                  <a:srgbClr val="B7B7B7"/>
                </a:solidFill>
              </a:rPr>
              <a:t>Store 1 week of food (approx 25 pellets)</a:t>
            </a:r>
            <a:endParaRPr>
              <a:solidFill>
                <a:srgbClr val="B7B7B7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Sensors</a:t>
            </a:r>
            <a:endParaRPr>
              <a:solidFill>
                <a:srgbClr val="B7B7B7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○"/>
            </a:pPr>
            <a:r>
              <a:rPr lang="en">
                <a:solidFill>
                  <a:srgbClr val="B7B7B7"/>
                </a:solidFill>
              </a:rPr>
              <a:t>Measure temperature (±1°F)</a:t>
            </a:r>
            <a:endParaRPr>
              <a:solidFill>
                <a:srgbClr val="B7B7B7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○"/>
            </a:pPr>
            <a:r>
              <a:rPr lang="en">
                <a:solidFill>
                  <a:srgbClr val="B7B7B7"/>
                </a:solidFill>
              </a:rPr>
              <a:t>Measure acidity (±0.1pH)</a:t>
            </a:r>
            <a:endParaRPr>
              <a:solidFill>
                <a:srgbClr val="B7B7B7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App</a:t>
            </a:r>
            <a:endParaRPr>
              <a:solidFill>
                <a:srgbClr val="B7B7B7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○"/>
            </a:pPr>
            <a:r>
              <a:rPr lang="en">
                <a:solidFill>
                  <a:srgbClr val="B7B7B7"/>
                </a:solidFill>
              </a:rPr>
              <a:t>Give alerts for out of range values</a:t>
            </a:r>
            <a:endParaRPr>
              <a:solidFill>
                <a:srgbClr val="B7B7B7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○"/>
            </a:pPr>
            <a:r>
              <a:rPr lang="en">
                <a:solidFill>
                  <a:srgbClr val="B7B7B7"/>
                </a:solidFill>
              </a:rPr>
              <a:t>Display tank conditions (temperature, pH, when they were last fed)</a:t>
            </a:r>
            <a:endParaRPr>
              <a:solidFill>
                <a:srgbClr val="B7B7B7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○"/>
            </a:pPr>
            <a:r>
              <a:rPr lang="en">
                <a:solidFill>
                  <a:srgbClr val="B7B7B7"/>
                </a:solidFill>
              </a:rPr>
              <a:t>Set up feeding schedules</a:t>
            </a:r>
            <a:endParaRPr>
              <a:solidFill>
                <a:srgbClr val="B7B7B7"/>
              </a:solidFill>
            </a:endParaRPr>
          </a:p>
        </p:txBody>
      </p:sp>
      <p:pic>
        <p:nvPicPr>
          <p:cNvPr id="118" name="Google Shape;118;p27"/>
          <p:cNvPicPr preferRelativeResize="0"/>
          <p:nvPr/>
        </p:nvPicPr>
        <p:blipFill rotWithShape="1">
          <a:blip r:embed="rId3">
            <a:alphaModFix/>
          </a:blip>
          <a:srcRect b="6330" l="10668" r="14677" t="6478"/>
          <a:stretch/>
        </p:blipFill>
        <p:spPr>
          <a:xfrm>
            <a:off x="6576925" y="1384525"/>
            <a:ext cx="2150550" cy="167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8"/>
          <p:cNvSpPr/>
          <p:nvPr/>
        </p:nvSpPr>
        <p:spPr>
          <a:xfrm>
            <a:off x="4446192" y="3165658"/>
            <a:ext cx="2117700" cy="1645500"/>
          </a:xfrm>
          <a:prstGeom prst="can">
            <a:avLst>
              <a:gd fmla="val 25000" name="adj"/>
            </a:avLst>
          </a:prstGeom>
          <a:solidFill>
            <a:srgbClr val="9FC5E8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A4C2F4"/>
              </a:highlight>
            </a:endParaRPr>
          </a:p>
        </p:txBody>
      </p:sp>
      <p:sp>
        <p:nvSpPr>
          <p:cNvPr id="124" name="Google Shape;124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High-Level Diagram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5" name="Google Shape;125;p28"/>
          <p:cNvSpPr/>
          <p:nvPr/>
        </p:nvSpPr>
        <p:spPr>
          <a:xfrm rot="10800000">
            <a:off x="4830555" y="1182913"/>
            <a:ext cx="1348800" cy="859800"/>
          </a:xfrm>
          <a:prstGeom prst="trapezoid">
            <a:avLst>
              <a:gd fmla="val 25000" name="adj"/>
            </a:avLst>
          </a:prstGeom>
          <a:solidFill>
            <a:srgbClr val="CFE2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8"/>
          <p:cNvSpPr txBox="1"/>
          <p:nvPr/>
        </p:nvSpPr>
        <p:spPr>
          <a:xfrm>
            <a:off x="4789897" y="1134675"/>
            <a:ext cx="143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Food Hopper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7" name="Google Shape;127;p28"/>
          <p:cNvSpPr/>
          <p:nvPr/>
        </p:nvSpPr>
        <p:spPr>
          <a:xfrm>
            <a:off x="5213939" y="1793734"/>
            <a:ext cx="130500" cy="107400"/>
          </a:xfrm>
          <a:prstGeom prst="ellipse">
            <a:avLst/>
          </a:prstGeom>
          <a:solidFill>
            <a:srgbClr val="B45F0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8"/>
          <p:cNvSpPr/>
          <p:nvPr/>
        </p:nvSpPr>
        <p:spPr>
          <a:xfrm>
            <a:off x="5113884" y="1901125"/>
            <a:ext cx="130500" cy="107400"/>
          </a:xfrm>
          <a:prstGeom prst="ellipse">
            <a:avLst/>
          </a:prstGeom>
          <a:solidFill>
            <a:srgbClr val="B45F0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8"/>
          <p:cNvSpPr/>
          <p:nvPr/>
        </p:nvSpPr>
        <p:spPr>
          <a:xfrm>
            <a:off x="5307038" y="1901125"/>
            <a:ext cx="130500" cy="107400"/>
          </a:xfrm>
          <a:prstGeom prst="ellipse">
            <a:avLst/>
          </a:prstGeom>
          <a:solidFill>
            <a:srgbClr val="B45F0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8"/>
          <p:cNvSpPr/>
          <p:nvPr/>
        </p:nvSpPr>
        <p:spPr>
          <a:xfrm>
            <a:off x="5439853" y="1793734"/>
            <a:ext cx="130500" cy="107400"/>
          </a:xfrm>
          <a:prstGeom prst="ellipse">
            <a:avLst/>
          </a:prstGeom>
          <a:solidFill>
            <a:srgbClr val="B45F0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8"/>
          <p:cNvSpPr/>
          <p:nvPr/>
        </p:nvSpPr>
        <p:spPr>
          <a:xfrm>
            <a:off x="5564676" y="1901125"/>
            <a:ext cx="130500" cy="107400"/>
          </a:xfrm>
          <a:prstGeom prst="ellipse">
            <a:avLst/>
          </a:prstGeom>
          <a:solidFill>
            <a:srgbClr val="B45F0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8"/>
          <p:cNvSpPr/>
          <p:nvPr/>
        </p:nvSpPr>
        <p:spPr>
          <a:xfrm>
            <a:off x="5048831" y="1759206"/>
            <a:ext cx="130500" cy="107400"/>
          </a:xfrm>
          <a:prstGeom prst="ellipse">
            <a:avLst/>
          </a:prstGeom>
          <a:solidFill>
            <a:srgbClr val="B45F0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8"/>
          <p:cNvSpPr/>
          <p:nvPr/>
        </p:nvSpPr>
        <p:spPr>
          <a:xfrm>
            <a:off x="5617086" y="1759206"/>
            <a:ext cx="130500" cy="107400"/>
          </a:xfrm>
          <a:prstGeom prst="ellipse">
            <a:avLst/>
          </a:prstGeom>
          <a:solidFill>
            <a:srgbClr val="B45F0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8"/>
          <p:cNvSpPr/>
          <p:nvPr/>
        </p:nvSpPr>
        <p:spPr>
          <a:xfrm>
            <a:off x="5747327" y="1893293"/>
            <a:ext cx="130500" cy="107400"/>
          </a:xfrm>
          <a:prstGeom prst="ellipse">
            <a:avLst/>
          </a:prstGeom>
          <a:solidFill>
            <a:srgbClr val="B45F0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8"/>
          <p:cNvSpPr/>
          <p:nvPr/>
        </p:nvSpPr>
        <p:spPr>
          <a:xfrm>
            <a:off x="5830876" y="1759206"/>
            <a:ext cx="130500" cy="107400"/>
          </a:xfrm>
          <a:prstGeom prst="ellipse">
            <a:avLst/>
          </a:prstGeom>
          <a:solidFill>
            <a:srgbClr val="B45F0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8"/>
          <p:cNvSpPr/>
          <p:nvPr/>
        </p:nvSpPr>
        <p:spPr>
          <a:xfrm>
            <a:off x="5332959" y="1686343"/>
            <a:ext cx="130500" cy="107400"/>
          </a:xfrm>
          <a:prstGeom prst="ellipse">
            <a:avLst/>
          </a:prstGeom>
          <a:solidFill>
            <a:srgbClr val="B45F0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8"/>
          <p:cNvSpPr/>
          <p:nvPr/>
        </p:nvSpPr>
        <p:spPr>
          <a:xfrm>
            <a:off x="5504974" y="1651815"/>
            <a:ext cx="130500" cy="107400"/>
          </a:xfrm>
          <a:prstGeom prst="ellipse">
            <a:avLst/>
          </a:prstGeom>
          <a:solidFill>
            <a:srgbClr val="B45F06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8"/>
          <p:cNvSpPr/>
          <p:nvPr/>
        </p:nvSpPr>
        <p:spPr>
          <a:xfrm>
            <a:off x="4758950" y="2296988"/>
            <a:ext cx="1492200" cy="4137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39" name="Google Shape;139;p28"/>
          <p:cNvCxnSpPr>
            <a:stCxn id="125" idx="0"/>
            <a:endCxn id="140" idx="0"/>
          </p:cNvCxnSpPr>
          <p:nvPr/>
        </p:nvCxnSpPr>
        <p:spPr>
          <a:xfrm>
            <a:off x="5504955" y="2042713"/>
            <a:ext cx="0" cy="1785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0" name="Google Shape;140;p28"/>
          <p:cNvSpPr txBox="1"/>
          <p:nvPr/>
        </p:nvSpPr>
        <p:spPr>
          <a:xfrm>
            <a:off x="4758950" y="2221100"/>
            <a:ext cx="1492200" cy="553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Dispensing Mechanism</a:t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141" name="Google Shape;141;p28"/>
          <p:cNvCxnSpPr>
            <a:stCxn id="140" idx="2"/>
            <a:endCxn id="123" idx="1"/>
          </p:cNvCxnSpPr>
          <p:nvPr/>
        </p:nvCxnSpPr>
        <p:spPr>
          <a:xfrm>
            <a:off x="5505050" y="2774600"/>
            <a:ext cx="0" cy="3912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2" name="Google Shape;142;p28"/>
          <p:cNvSpPr/>
          <p:nvPr/>
        </p:nvSpPr>
        <p:spPr>
          <a:xfrm>
            <a:off x="461500" y="1789009"/>
            <a:ext cx="1133700" cy="17142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8"/>
          <p:cNvSpPr/>
          <p:nvPr/>
        </p:nvSpPr>
        <p:spPr>
          <a:xfrm>
            <a:off x="497622" y="1823082"/>
            <a:ext cx="1061400" cy="1645500"/>
          </a:xfrm>
          <a:prstGeom prst="roundRect">
            <a:avLst>
              <a:gd fmla="val 16667" name="adj"/>
            </a:avLst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8"/>
          <p:cNvSpPr txBox="1"/>
          <p:nvPr/>
        </p:nvSpPr>
        <p:spPr>
          <a:xfrm>
            <a:off x="369700" y="1272975"/>
            <a:ext cx="1317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iPhone/ Computer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145" name="Google Shape;145;p28"/>
          <p:cNvCxnSpPr>
            <a:stCxn id="146" idx="3"/>
            <a:endCxn id="140" idx="1"/>
          </p:cNvCxnSpPr>
          <p:nvPr/>
        </p:nvCxnSpPr>
        <p:spPr>
          <a:xfrm>
            <a:off x="3923175" y="2497850"/>
            <a:ext cx="8358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lgDash"/>
            <a:round/>
            <a:headEnd len="med" w="med" type="triangle"/>
            <a:tailEnd len="med" w="med" type="triangle"/>
          </a:ln>
        </p:spPr>
      </p:cxnSp>
      <p:sp>
        <p:nvSpPr>
          <p:cNvPr id="147" name="Google Shape;147;p28"/>
          <p:cNvSpPr/>
          <p:nvPr/>
        </p:nvSpPr>
        <p:spPr>
          <a:xfrm>
            <a:off x="4317896" y="3156675"/>
            <a:ext cx="731100" cy="5157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pH sensor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48" name="Google Shape;148;p28"/>
          <p:cNvSpPr/>
          <p:nvPr/>
        </p:nvSpPr>
        <p:spPr>
          <a:xfrm>
            <a:off x="5694925" y="3075300"/>
            <a:ext cx="1348800" cy="5535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Temperature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sensor</a:t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149" name="Google Shape;149;p28"/>
          <p:cNvCxnSpPr>
            <a:stCxn id="147" idx="0"/>
          </p:cNvCxnSpPr>
          <p:nvPr/>
        </p:nvCxnSpPr>
        <p:spPr>
          <a:xfrm flipH="1" rot="10800000">
            <a:off x="4683446" y="2804175"/>
            <a:ext cx="300000" cy="3525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0" name="Google Shape;150;p28"/>
          <p:cNvCxnSpPr>
            <a:stCxn id="148" idx="0"/>
          </p:cNvCxnSpPr>
          <p:nvPr/>
        </p:nvCxnSpPr>
        <p:spPr>
          <a:xfrm rot="10800000">
            <a:off x="6083725" y="2794500"/>
            <a:ext cx="285600" cy="280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1" name="Google Shape;151;p28"/>
          <p:cNvSpPr/>
          <p:nvPr/>
        </p:nvSpPr>
        <p:spPr>
          <a:xfrm>
            <a:off x="5246516" y="3316030"/>
            <a:ext cx="60300" cy="27000"/>
          </a:xfrm>
          <a:prstGeom prst="ellipse">
            <a:avLst/>
          </a:prstGeom>
          <a:solidFill>
            <a:srgbClr val="98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8"/>
          <p:cNvSpPr/>
          <p:nvPr/>
        </p:nvSpPr>
        <p:spPr>
          <a:xfrm>
            <a:off x="5348461" y="3400090"/>
            <a:ext cx="60300" cy="27000"/>
          </a:xfrm>
          <a:prstGeom prst="ellipse">
            <a:avLst/>
          </a:prstGeom>
          <a:solidFill>
            <a:srgbClr val="98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8"/>
          <p:cNvSpPr/>
          <p:nvPr/>
        </p:nvSpPr>
        <p:spPr>
          <a:xfrm>
            <a:off x="5504807" y="3356322"/>
            <a:ext cx="65100" cy="27000"/>
          </a:xfrm>
          <a:prstGeom prst="ellipse">
            <a:avLst/>
          </a:prstGeom>
          <a:solidFill>
            <a:srgbClr val="98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4" name="Google Shape;154;p28"/>
          <p:cNvCxnSpPr/>
          <p:nvPr/>
        </p:nvCxnSpPr>
        <p:spPr>
          <a:xfrm flipH="1">
            <a:off x="6251075" y="2497475"/>
            <a:ext cx="361200" cy="1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5" name="Google Shape;155;p28"/>
          <p:cNvSpPr/>
          <p:nvPr/>
        </p:nvSpPr>
        <p:spPr>
          <a:xfrm>
            <a:off x="6612275" y="2221100"/>
            <a:ext cx="1430400" cy="5535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Food presence </a:t>
            </a:r>
            <a:r>
              <a:rPr lang="en">
                <a:solidFill>
                  <a:schemeClr val="dk1"/>
                </a:solidFill>
              </a:rPr>
              <a:t>sensor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56" name="Google Shape;15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7223" y="3628800"/>
            <a:ext cx="1400274" cy="1140774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8"/>
          <p:cNvSpPr txBox="1"/>
          <p:nvPr/>
        </p:nvSpPr>
        <p:spPr>
          <a:xfrm>
            <a:off x="2430975" y="2311850"/>
            <a:ext cx="1492200" cy="3720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Flask Server</a:t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157" name="Google Shape;157;p28"/>
          <p:cNvCxnSpPr/>
          <p:nvPr/>
        </p:nvCxnSpPr>
        <p:spPr>
          <a:xfrm flipH="1" rot="10800000">
            <a:off x="1613550" y="2499025"/>
            <a:ext cx="817500" cy="183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lgDash"/>
            <a:round/>
            <a:headEnd len="med" w="med" type="triangle"/>
            <a:tailEnd len="med" w="med" type="triangle"/>
          </a:ln>
        </p:spPr>
      </p:cxnSp>
      <p:sp>
        <p:nvSpPr>
          <p:cNvPr id="158" name="Google Shape;158;p28"/>
          <p:cNvSpPr/>
          <p:nvPr/>
        </p:nvSpPr>
        <p:spPr>
          <a:xfrm>
            <a:off x="2687378" y="3136829"/>
            <a:ext cx="984600" cy="809100"/>
          </a:xfrm>
          <a:prstGeom prst="can">
            <a:avLst>
              <a:gd fmla="val 25000" name="adj"/>
            </a:avLst>
          </a:prstGeom>
          <a:solidFill>
            <a:srgbClr val="CFE2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CFE2F3"/>
                </a:highlight>
              </a:rPr>
              <a:t>MySQL Database</a:t>
            </a:r>
            <a:endParaRPr>
              <a:highlight>
                <a:srgbClr val="CFE2F3"/>
              </a:highlight>
            </a:endParaRPr>
          </a:p>
        </p:txBody>
      </p:sp>
      <p:cxnSp>
        <p:nvCxnSpPr>
          <p:cNvPr id="159" name="Google Shape;159;p28"/>
          <p:cNvCxnSpPr>
            <a:stCxn id="146" idx="2"/>
            <a:endCxn id="158" idx="1"/>
          </p:cNvCxnSpPr>
          <p:nvPr/>
        </p:nvCxnSpPr>
        <p:spPr>
          <a:xfrm>
            <a:off x="3177075" y="2683850"/>
            <a:ext cx="2700" cy="4530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triangle"/>
            <a:tailEnd len="med" w="med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21146" y="2908100"/>
            <a:ext cx="3122849" cy="223540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User Interface Designs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6" name="Google Shape;166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We are creating an app that works on both iOS and Web, for ease of use for the client/users.</a:t>
            </a:r>
            <a:endParaRPr>
              <a:solidFill>
                <a:srgbClr val="B7B7B7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We need to provide the following pages:</a:t>
            </a:r>
            <a:endParaRPr>
              <a:solidFill>
                <a:srgbClr val="B7B7B7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○"/>
            </a:pPr>
            <a:r>
              <a:rPr lang="en">
                <a:solidFill>
                  <a:srgbClr val="B7B7B7"/>
                </a:solidFill>
              </a:rPr>
              <a:t>Dashboard showing each device with sensor data, when the fish were last fed, and quick-feed button</a:t>
            </a:r>
            <a:endParaRPr>
              <a:solidFill>
                <a:srgbClr val="B7B7B7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○"/>
            </a:pPr>
            <a:r>
              <a:rPr lang="en">
                <a:solidFill>
                  <a:srgbClr val="B7B7B7"/>
                </a:solidFill>
              </a:rPr>
              <a:t>Schedules showing created schedules and an indication of which one is currently in use if any</a:t>
            </a:r>
            <a:endParaRPr>
              <a:solidFill>
                <a:srgbClr val="B7B7B7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○"/>
            </a:pPr>
            <a:r>
              <a:rPr lang="en">
                <a:solidFill>
                  <a:srgbClr val="B7B7B7"/>
                </a:solidFill>
              </a:rPr>
              <a:t>Create Schedule where the user can create and name a new schedule</a:t>
            </a:r>
            <a:endParaRPr>
              <a:solidFill>
                <a:srgbClr val="B7B7B7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○"/>
            </a:pPr>
            <a:r>
              <a:rPr lang="en">
                <a:solidFill>
                  <a:srgbClr val="B7B7B7"/>
                </a:solidFill>
              </a:rPr>
              <a:t>Settings page where user can select color theme</a:t>
            </a:r>
            <a:endParaRPr>
              <a:solidFill>
                <a:srgbClr val="B7B7B7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○"/>
            </a:pPr>
            <a:r>
              <a:rPr lang="en">
                <a:solidFill>
                  <a:srgbClr val="B7B7B7"/>
                </a:solidFill>
              </a:rPr>
              <a:t>–When the tank was last cleaned/schedule– stretch goal</a:t>
            </a:r>
            <a:endParaRPr>
              <a:solidFill>
                <a:srgbClr val="B7B7B7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30"/>
          <p:cNvPicPr preferRelativeResize="0"/>
          <p:nvPr/>
        </p:nvPicPr>
        <p:blipFill rotWithShape="1">
          <a:blip r:embed="rId4">
            <a:alphaModFix/>
          </a:blip>
          <a:srcRect b="0" l="6305" r="0" t="0"/>
          <a:stretch/>
        </p:blipFill>
        <p:spPr>
          <a:xfrm>
            <a:off x="3653600" y="0"/>
            <a:ext cx="54904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User Interface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3" name="Google Shape;173;p30"/>
          <p:cNvSpPr txBox="1"/>
          <p:nvPr>
            <p:ph idx="1" type="body"/>
          </p:nvPr>
        </p:nvSpPr>
        <p:spPr>
          <a:xfrm>
            <a:off x="0" y="1017725"/>
            <a:ext cx="3579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Web and iOS for user ease</a:t>
            </a:r>
            <a:endParaRPr>
              <a:solidFill>
                <a:srgbClr val="B7B7B7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Pages for:</a:t>
            </a:r>
            <a:endParaRPr>
              <a:solidFill>
                <a:srgbClr val="B7B7B7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○"/>
            </a:pPr>
            <a:r>
              <a:rPr lang="en">
                <a:solidFill>
                  <a:srgbClr val="B7B7B7"/>
                </a:solidFill>
              </a:rPr>
              <a:t>Dashboard</a:t>
            </a:r>
            <a:endParaRPr>
              <a:solidFill>
                <a:srgbClr val="B7B7B7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○"/>
            </a:pPr>
            <a:r>
              <a:rPr lang="en">
                <a:solidFill>
                  <a:srgbClr val="B7B7B7"/>
                </a:solidFill>
              </a:rPr>
              <a:t>Edit Schedule</a:t>
            </a:r>
            <a:endParaRPr>
              <a:solidFill>
                <a:srgbClr val="B7B7B7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○"/>
            </a:pPr>
            <a:r>
              <a:rPr lang="en">
                <a:solidFill>
                  <a:srgbClr val="B7B7B7"/>
                </a:solidFill>
              </a:rPr>
              <a:t>Create Schedule</a:t>
            </a:r>
            <a:endParaRPr>
              <a:solidFill>
                <a:srgbClr val="B7B7B7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○"/>
            </a:pPr>
            <a:r>
              <a:rPr lang="en">
                <a:solidFill>
                  <a:srgbClr val="B7B7B7"/>
                </a:solidFill>
              </a:rPr>
              <a:t>Pause/Delay schedule</a:t>
            </a:r>
            <a:endParaRPr>
              <a:solidFill>
                <a:srgbClr val="B7B7B7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○"/>
            </a:pPr>
            <a:r>
              <a:rPr lang="en">
                <a:solidFill>
                  <a:srgbClr val="B7B7B7"/>
                </a:solidFill>
              </a:rPr>
              <a:t>Device Current Schedule</a:t>
            </a:r>
            <a:endParaRPr>
              <a:solidFill>
                <a:srgbClr val="B7B7B7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Stretch Goal:</a:t>
            </a:r>
            <a:endParaRPr>
              <a:solidFill>
                <a:srgbClr val="B7B7B7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○"/>
            </a:pPr>
            <a:r>
              <a:rPr lang="en">
                <a:solidFill>
                  <a:srgbClr val="B7B7B7"/>
                </a:solidFill>
              </a:rPr>
              <a:t>Display tank cleaning schedule/ when water was last changed</a:t>
            </a:r>
            <a:endParaRPr>
              <a:solidFill>
                <a:srgbClr val="B7B7B7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B7B7B7"/>
              </a:solidFill>
            </a:endParaRPr>
          </a:p>
        </p:txBody>
      </p:sp>
      <p:pic>
        <p:nvPicPr>
          <p:cNvPr id="174" name="Google Shape;174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00798" y="3818025"/>
            <a:ext cx="1778501" cy="1273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1"/>
          <p:cNvSpPr txBox="1"/>
          <p:nvPr>
            <p:ph type="title"/>
          </p:nvPr>
        </p:nvSpPr>
        <p:spPr>
          <a:xfrm>
            <a:off x="311700" y="4563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API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80" name="Google Shape;180;p31"/>
          <p:cNvSpPr txBox="1"/>
          <p:nvPr>
            <p:ph idx="1" type="body"/>
          </p:nvPr>
        </p:nvSpPr>
        <p:spPr>
          <a:xfrm>
            <a:off x="311700" y="1152475"/>
            <a:ext cx="4695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Created to ease the development of the                                                                front and back end individually</a:t>
            </a:r>
            <a:endParaRPr>
              <a:solidFill>
                <a:srgbClr val="B7B7B7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Separated based off of what each route                                                             modifies or retrieves</a:t>
            </a:r>
            <a:endParaRPr>
              <a:solidFill>
                <a:srgbClr val="B7B7B7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Easily </a:t>
            </a:r>
            <a:r>
              <a:rPr lang="en">
                <a:solidFill>
                  <a:srgbClr val="B7B7B7"/>
                </a:solidFill>
              </a:rPr>
              <a:t>adjustable</a:t>
            </a:r>
            <a:r>
              <a:rPr lang="en">
                <a:solidFill>
                  <a:srgbClr val="B7B7B7"/>
                </a:solidFill>
              </a:rPr>
              <a:t> for future growth</a:t>
            </a:r>
            <a:endParaRPr>
              <a:solidFill>
                <a:srgbClr val="B7B7B7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●"/>
            </a:pPr>
            <a:r>
              <a:rPr lang="en">
                <a:solidFill>
                  <a:srgbClr val="B7B7B7"/>
                </a:solidFill>
              </a:rPr>
              <a:t>Created in postman to keep everything centralized</a:t>
            </a:r>
            <a:endParaRPr>
              <a:solidFill>
                <a:srgbClr val="B7B7B7"/>
              </a:solidFill>
            </a:endParaRPr>
          </a:p>
        </p:txBody>
      </p:sp>
      <p:pic>
        <p:nvPicPr>
          <p:cNvPr id="181" name="Google Shape;18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7397" y="638800"/>
            <a:ext cx="3824901" cy="386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Database</a:t>
            </a:r>
            <a:r>
              <a:rPr lang="en">
                <a:solidFill>
                  <a:schemeClr val="lt1"/>
                </a:solidFill>
              </a:rPr>
              <a:t> </a:t>
            </a:r>
            <a:r>
              <a:rPr lang="en">
                <a:solidFill>
                  <a:schemeClr val="lt1"/>
                </a:solidFill>
              </a:rPr>
              <a:t>Structures</a:t>
            </a:r>
            <a:endParaRPr/>
          </a:p>
        </p:txBody>
      </p:sp>
      <p:sp>
        <p:nvSpPr>
          <p:cNvPr id="187" name="Google Shape;187;p32"/>
          <p:cNvSpPr txBox="1"/>
          <p:nvPr>
            <p:ph idx="1" type="body"/>
          </p:nvPr>
        </p:nvSpPr>
        <p:spPr>
          <a:xfrm>
            <a:off x="311700" y="1152475"/>
            <a:ext cx="5073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MySQL database connected using SQLAlchemy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Device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Device mac used to identify each connection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Name must be unique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Schedule is not required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Schedule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Days ID references the days that a schedule can execute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Last and next are only ever set if a schedule is going to be used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The name must be unique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88" name="Google Shape;18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6450" y="188912"/>
            <a:ext cx="1751028" cy="4765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33"/>
          <p:cNvPicPr preferRelativeResize="0"/>
          <p:nvPr/>
        </p:nvPicPr>
        <p:blipFill rotWithShape="1">
          <a:blip r:embed="rId3">
            <a:alphaModFix/>
          </a:blip>
          <a:srcRect b="12946" l="4140" r="7207" t="6186"/>
          <a:stretch/>
        </p:blipFill>
        <p:spPr>
          <a:xfrm>
            <a:off x="206850" y="1653538"/>
            <a:ext cx="3788570" cy="1836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3"/>
          <p:cNvPicPr preferRelativeResize="0"/>
          <p:nvPr/>
        </p:nvPicPr>
        <p:blipFill rotWithShape="1">
          <a:blip r:embed="rId4">
            <a:alphaModFix/>
          </a:blip>
          <a:srcRect b="5213" l="0" r="0" t="0"/>
          <a:stretch/>
        </p:blipFill>
        <p:spPr>
          <a:xfrm>
            <a:off x="4233300" y="1140900"/>
            <a:ext cx="4722649" cy="4002601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Feeding Mechanism Designs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96" name="Google Shape;196;p33"/>
          <p:cNvSpPr txBox="1"/>
          <p:nvPr/>
        </p:nvSpPr>
        <p:spPr>
          <a:xfrm>
            <a:off x="1490688" y="1277300"/>
            <a:ext cx="1391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Outside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197" name="Google Shape;197;p33"/>
          <p:cNvSpPr txBox="1"/>
          <p:nvPr/>
        </p:nvSpPr>
        <p:spPr>
          <a:xfrm>
            <a:off x="6086813" y="829250"/>
            <a:ext cx="1391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Ins</a:t>
            </a:r>
            <a:r>
              <a:rPr lang="en" sz="1200">
                <a:solidFill>
                  <a:schemeClr val="lt1"/>
                </a:solidFill>
              </a:rPr>
              <a:t>ide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198" name="Google Shape;198;p33"/>
          <p:cNvSpPr txBox="1"/>
          <p:nvPr/>
        </p:nvSpPr>
        <p:spPr>
          <a:xfrm>
            <a:off x="1453075" y="4208825"/>
            <a:ext cx="1698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Design not chosen</a:t>
            </a:r>
            <a:endParaRPr sz="1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